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340" r:id="rId8"/>
    <p:sldId id="262" r:id="rId9"/>
    <p:sldId id="263" r:id="rId10"/>
    <p:sldId id="264" r:id="rId11"/>
    <p:sldId id="265" r:id="rId12"/>
    <p:sldId id="286" r:id="rId13"/>
    <p:sldId id="287" r:id="rId14"/>
    <p:sldId id="266" r:id="rId15"/>
    <p:sldId id="272" r:id="rId16"/>
    <p:sldId id="273" r:id="rId17"/>
    <p:sldId id="274" r:id="rId18"/>
    <p:sldId id="267" r:id="rId19"/>
    <p:sldId id="270" r:id="rId20"/>
    <p:sldId id="275" r:id="rId21"/>
    <p:sldId id="271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335" r:id="rId31"/>
    <p:sldId id="337" r:id="rId32"/>
    <p:sldId id="344" r:id="rId33"/>
    <p:sldId id="290" r:id="rId34"/>
    <p:sldId id="292" r:id="rId35"/>
    <p:sldId id="293" r:id="rId36"/>
    <p:sldId id="298" r:id="rId37"/>
    <p:sldId id="299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306" r:id="rId48"/>
    <p:sldId id="305" r:id="rId49"/>
    <p:sldId id="309" r:id="rId50"/>
    <p:sldId id="308" r:id="rId51"/>
    <p:sldId id="310" r:id="rId52"/>
    <p:sldId id="313" r:id="rId53"/>
    <p:sldId id="319" r:id="rId54"/>
    <p:sldId id="315" r:id="rId55"/>
    <p:sldId id="322" r:id="rId56"/>
    <p:sldId id="341" r:id="rId57"/>
    <p:sldId id="342" r:id="rId58"/>
    <p:sldId id="324" r:id="rId59"/>
    <p:sldId id="338" r:id="rId60"/>
    <p:sldId id="339" r:id="rId61"/>
    <p:sldId id="343" r:id="rId62"/>
    <p:sldId id="326" r:id="rId63"/>
    <p:sldId id="327" r:id="rId64"/>
    <p:sldId id="330" r:id="rId65"/>
    <p:sldId id="328" r:id="rId66"/>
    <p:sldId id="332" r:id="rId67"/>
    <p:sldId id="333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Cambria Math" panose="02040503050406030204" pitchFamily="18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5CC0"/>
    <a:srgbClr val="FFA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5"/>
    <p:restoredTop sz="94659"/>
  </p:normalViewPr>
  <p:slideViewPr>
    <p:cSldViewPr snapToGrid="0" snapToObjects="1">
      <p:cViewPr varScale="1">
        <p:scale>
          <a:sx n="123" d="100"/>
          <a:sy n="12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EF228-561A-CF4A-A454-7BEBAFA3949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14F9-7F3C-6D45-899E-370886552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8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“Just like we just did”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1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2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014F9-7F3C-6D45-899E-3708865528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5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3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9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3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9C6B-524F-AC41-89A3-E6AAEB80FC95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F3D8-31BD-9B49-80BE-F5AA1838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2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Nation_of_Celestial_Spac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.wikipedia.org/wiki/Nation_of_Celestial_Sp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Nation_of_Celestial_Sp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1.png"/><Relationship Id="rId7" Type="http://schemas.openxmlformats.org/officeDocument/2006/relationships/image" Target="../media/image49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1.png"/><Relationship Id="rId7" Type="http://schemas.openxmlformats.org/officeDocument/2006/relationships/image" Target="../media/image49.png"/><Relationship Id="rId12" Type="http://schemas.openxmlformats.org/officeDocument/2006/relationships/image" Target="../media/image7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Constructive Induction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188801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Co-</a:t>
                </a:r>
                <a:r>
                  <a:rPr lang="en-US" dirty="0" err="1"/>
                  <a:t>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𝐴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𝐴𝑛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This is an equality between polynomials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, so equating the co-</a:t>
                </a:r>
                <a:r>
                  <a:rPr lang="en-US" b="0" dirty="0" err="1"/>
                  <a:t>efficients</a:t>
                </a:r>
                <a:r>
                  <a:rPr lang="en-US" b="0" dirty="0"/>
                  <a:t> yields: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1=2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  <a:p>
                <a:r>
                  <a:rPr lang="en-US" dirty="0"/>
                  <a:t>Note: The I.S did not end up with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dirty="0"/>
                  <a:t>, but with conditions on A,B </a:t>
                </a:r>
                <a:r>
                  <a:rPr lang="en-US" b="1" dirty="0">
                    <a:solidFill>
                      <a:schemeClr val="accent1"/>
                    </a:solidFill>
                  </a:rPr>
                  <a:t>for it to be TRUE</a:t>
                </a:r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73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our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i="1" dirty="0">
                  <a:solidFill>
                    <a:schemeClr val="accent2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m:rPr>
                        <m:nor/>
                      </m:rP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m:rPr>
                        <m:nor/>
                      </m:rP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0" smtClean="0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Algebra yields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so: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+0=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 b="-30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56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our guess is wrong (over)?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guess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>
                    <a:solidFill>
                      <a:srgbClr val="00B050"/>
                    </a:solidFill>
                  </a:rPr>
                  <a:t>This still works</a:t>
                </a:r>
                <a:r>
                  <a:rPr lang="en-US" dirty="0"/>
                  <a:t>, we will just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(try it at home!)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40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our guess is wrong (under)?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Suppose we guess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>
                    <a:solidFill>
                      <a:srgbClr val="00B050"/>
                    </a:solidFill>
                  </a:rPr>
                  <a:t>This does not work (infeasible equation)</a:t>
                </a:r>
                <a:r>
                  <a:rPr lang="en-US" dirty="0"/>
                  <a:t>,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, </m:t>
                    </m:r>
                    <m:r>
                      <a:rPr lang="en-US" i="1" dirty="0" smtClean="0">
                        <a:latin typeface="Cambria Math" charset="0"/>
                      </a:rPr>
                      <m:t>𝐵</m:t>
                    </m:r>
                    <m:r>
                      <a:rPr lang="en-US" b="0" i="1" dirty="0" smtClean="0">
                        <a:latin typeface="Cambria Math" charset="0"/>
                      </a:rPr>
                      <m:t>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will satisfy the constraints (try it at home!)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3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08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 (with bounds!)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Task: Find an 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4678" b="-5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57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 (with bounds!)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Task: Find an 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kind of inductive structure am I expecting?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4678" b="-55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091544" y="5892800"/>
            <a:ext cx="1524000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Weak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13087" y="5892800"/>
            <a:ext cx="1524000" cy="6821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134248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example (with bounds!)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Task: Find an 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kind of inductive structure am I expecting?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091544" y="5892800"/>
            <a:ext cx="1524000" cy="682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Weak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13087" y="5892800"/>
            <a:ext cx="1524000" cy="6821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Strong</a:t>
            </a:r>
          </a:p>
        </p:txBody>
      </p:sp>
      <p:sp>
        <p:nvSpPr>
          <p:cNvPr id="7" name="Oval 6"/>
          <p:cNvSpPr/>
          <p:nvPr/>
        </p:nvSpPr>
        <p:spPr>
          <a:xfrm>
            <a:off x="4673602" y="5642427"/>
            <a:ext cx="2031997" cy="11829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39203" y="5097642"/>
            <a:ext cx="3062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inductive base with &gt; 1 elements and a recursive rule with references to two prior terms hints towards strong induction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8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Because of our experience with sequences like Fibonacci, </a:t>
                </a:r>
                <a:r>
                  <a:rPr lang="en-US" dirty="0" err="1"/>
                  <a:t>Tribonacci</a:t>
                </a:r>
                <a:r>
                  <a:rPr lang="en-US" dirty="0"/>
                  <a:t> that all have this form, we </a:t>
                </a:r>
                <a:r>
                  <a:rPr lang="en-US" b="1" dirty="0">
                    <a:solidFill>
                      <a:srgbClr val="00B050"/>
                    </a:solidFill>
                  </a:rPr>
                  <a:t>suspect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3400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400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3400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sz="3400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400" dirty="0">
                    <a:solidFill>
                      <a:srgbClr val="B75CC0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340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400" b="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3400" b="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3400" b="0" i="1" dirty="0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400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m:rPr>
                            <m:lit/>
                          </m:rPr>
                          <a:rPr lang="en-US" sz="3400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sz="3400" dirty="0">
                  <a:solidFill>
                    <a:srgbClr val="B75C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40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on </a:t>
            </a:r>
            <a:r>
              <a:rPr lang="en-US" i="1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I.B: 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:endParaRPr lang="en-US" b="0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43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I.B: 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I.H: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b="0" dirty="0"/>
                  <a:t>. Assume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1, 2, …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 ]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Introductory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already know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all we knew was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𝑝𝑜𝑙𝑦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with degree 2,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00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I.B: 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⇔50≤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I.H: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b="0" dirty="0"/>
                  <a:t>.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∈{0, 1, 2, …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},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I.S: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1, 2, …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]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I.S: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1, 2, …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]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From the 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. Therefore,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rgbClr val="7030A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≤10⋅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+3⋅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i="1" dirty="0">
                    <a:solidFill>
                      <a:srgbClr val="00B050"/>
                    </a:solidFill>
                    <a:latin typeface="Cambria Math" charset="0"/>
                  </a:rPr>
                  <a:t> </a:t>
                </a:r>
                <a:r>
                  <a:rPr lang="en-US" b="0" dirty="0"/>
                  <a:t>(By I.H)</a:t>
                </a:r>
              </a:p>
              <a:p>
                <a:r>
                  <a:rPr lang="en-US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10⋅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+3⋅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7030A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7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Want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10⋅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+3⋅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b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⇔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10⋅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b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charset="0"/>
                </a:endParaRPr>
              </a:p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Dividing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yields:</a:t>
                </a:r>
              </a:p>
              <a:p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+3≤</m:t>
                      </m:r>
                      <m:r>
                        <m:rPr>
                          <m:nor/>
                        </m:rPr>
                        <a:rPr lang="en-US" b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F717C5-9903-004B-80F0-5E67E0CBF5B2}"/>
              </a:ext>
            </a:extLst>
          </p:cNvPr>
          <p:cNvCxnSpPr>
            <a:cxnSpLocks/>
          </p:cNvCxnSpPr>
          <p:nvPr/>
        </p:nvCxnSpPr>
        <p:spPr>
          <a:xfrm flipV="1">
            <a:off x="3696511" y="2159541"/>
            <a:ext cx="350196" cy="453957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8CD006-0DCF-E74D-A731-EA657237655B}"/>
              </a:ext>
            </a:extLst>
          </p:cNvPr>
          <p:cNvCxnSpPr>
            <a:cxnSpLocks/>
          </p:cNvCxnSpPr>
          <p:nvPr/>
        </p:nvCxnSpPr>
        <p:spPr>
          <a:xfrm flipV="1">
            <a:off x="5522068" y="2159541"/>
            <a:ext cx="275617" cy="453957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A5EFA-C00D-9747-A8AD-E2A5875CFC6C}"/>
              </a:ext>
            </a:extLst>
          </p:cNvPr>
          <p:cNvCxnSpPr>
            <a:cxnSpLocks/>
          </p:cNvCxnSpPr>
          <p:nvPr/>
        </p:nvCxnSpPr>
        <p:spPr>
          <a:xfrm flipV="1">
            <a:off x="7357353" y="2159541"/>
            <a:ext cx="275617" cy="453957"/>
          </a:xfrm>
          <a:prstGeom prst="straightConnector1">
            <a:avLst/>
          </a:prstGeom>
          <a:ln w="158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DF80E3-1DFC-5942-BA7C-2E16F5149D2D}"/>
                  </a:ext>
                </a:extLst>
              </p:cNvPr>
              <p:cNvSpPr txBox="1"/>
              <p:nvPr/>
            </p:nvSpPr>
            <p:spPr>
              <a:xfrm>
                <a:off x="8975295" y="1440505"/>
                <a:ext cx="1945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1200" dirty="0"/>
                  <a:t>so we can divide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200" dirty="0"/>
                  <a:t> and the inequality doesn’t change direction…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DF80E3-1DFC-5942-BA7C-2E16F514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295" y="1440505"/>
                <a:ext cx="1945254" cy="646331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652449-4F9B-6C44-A154-06F9021A3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331" y="2931860"/>
            <a:ext cx="1676400" cy="1308100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BBAE0CF0-4EA5-EC42-9B57-D98752831161}"/>
              </a:ext>
            </a:extLst>
          </p:cNvPr>
          <p:cNvSpPr/>
          <p:nvPr/>
        </p:nvSpPr>
        <p:spPr>
          <a:xfrm>
            <a:off x="8551817" y="1140823"/>
            <a:ext cx="2960914" cy="1245696"/>
          </a:xfrm>
          <a:prstGeom prst="cloudCallout">
            <a:avLst>
              <a:gd name="adj1" fmla="val 14461"/>
              <a:gd name="adj2" fmla="val 862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7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+3≤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r>
                  <a:rPr lang="en-US" b="0" dirty="0"/>
                  <a:t>We deal with constraint 3 first.</a:t>
                </a:r>
              </a:p>
              <a:p>
                <a:pPr lvl="1"/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b="0" dirty="0"/>
                  <a:t> that satisfies it: 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+3≤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r>
                  <a:rPr lang="en-US" b="0" dirty="0"/>
                  <a:t>We deal with constraint 3 first.</a:t>
                </a:r>
              </a:p>
              <a:p>
                <a:pPr lvl="1"/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b="0" dirty="0"/>
                  <a:t> that satisfies it: </a:t>
                </a:r>
                <a:r>
                  <a:rPr lang="en-US" b="0" dirty="0">
                    <a:solidFill>
                      <a:srgbClr val="00B050"/>
                    </a:solidFill>
                  </a:rPr>
                  <a:t>NO, WE ARE BUSY PEOPLE AND WE DON’T WANT TO SPEND TIME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−10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−3≥0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that satisfies it: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=…???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(FIND ONE REAL QUICK, PLZ)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2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+3≤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r>
                  <a:rPr lang="en-US" b="0" dirty="0"/>
                  <a:t>We deal with constraint 3 first.</a:t>
                </a:r>
              </a:p>
              <a:p>
                <a:pPr lvl="1"/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that satisfies it: </a:t>
                </a:r>
                <a:r>
                  <a:rPr lang="en-US" dirty="0">
                    <a:solidFill>
                      <a:srgbClr val="00B050"/>
                    </a:solidFill>
                  </a:rPr>
                  <a:t>NO, WE ARE BUSY PEOPLE AND WE DON’T WANT TO SPEND TIME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−10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−3≥0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that satisfies it: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=…???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(FIND ONE REAL QUICK, PLZ)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62057" y="5196115"/>
                <a:ext cx="46917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=11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 works! </a:t>
                </a:r>
                <a:r>
                  <a:rPr lang="en-US" sz="4000" dirty="0">
                    <a:solidFill>
                      <a:srgbClr val="FF0000"/>
                    </a:solidFill>
                    <a:sym typeface="Wingdings"/>
                  </a:rPr>
                  <a:t></a:t>
                </a:r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7" y="5196115"/>
                <a:ext cx="4691743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7094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9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4114" y="1825625"/>
                <a:ext cx="10729686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+3≤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r>
                  <a:rPr lang="en-US" b="0" dirty="0"/>
                  <a:t>Constraint (3) satisfied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≥11</m:t>
                    </m:r>
                  </m:oMath>
                </a14:m>
                <a:r>
                  <a:rPr lang="en-US" b="0" i="1" dirty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b="0" dirty="0"/>
                  <a:t>(just discussed)</a:t>
                </a:r>
              </a:p>
              <a:p>
                <a:r>
                  <a:rPr lang="en-US" b="0" dirty="0"/>
                  <a:t>Since we want to find </a:t>
                </a:r>
                <a:r>
                  <a:rPr lang="en-US" b="1" dirty="0">
                    <a:solidFill>
                      <a:srgbClr val="FFAAEA"/>
                    </a:solidFill>
                  </a:rPr>
                  <a:t>tight</a:t>
                </a:r>
                <a:r>
                  <a:rPr lang="en-US" b="0" dirty="0">
                    <a:solidFill>
                      <a:srgbClr val="FFAAEA"/>
                    </a:solidFill>
                  </a:rPr>
                  <a:t> </a:t>
                </a:r>
                <a:r>
                  <a:rPr lang="en-US" b="0" dirty="0"/>
                  <a:t>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/>
                  <a:t>, to minimize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C, </a:t>
                </a:r>
                <a:r>
                  <a:rPr lang="en-US" b="0" dirty="0">
                    <a:ea typeface="Calibri" charset="0"/>
                    <a:cs typeface="Calibri" charset="0"/>
                  </a:rPr>
                  <a:t>we select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=11</m:t>
                    </m:r>
                  </m:oMath>
                </a14:m>
                <a:r>
                  <a:rPr lang="en-US" b="0" dirty="0">
                    <a:ea typeface="Calibri" charset="0"/>
                    <a:cs typeface="Calibri" charset="0"/>
                  </a:rPr>
                  <a:t> and from constraint (2) we have: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⋅11⇔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≥4.55⇒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=4.55</m:t>
                    </m:r>
                  </m:oMath>
                </a14:m>
                <a:endParaRPr lang="en-US" b="0" dirty="0">
                  <a:ea typeface="Calibri" charset="0"/>
                  <a:cs typeface="Calibri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114" y="1825625"/>
                <a:ext cx="10729686" cy="4351338"/>
              </a:xfrm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85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4114" y="1825625"/>
                <a:ext cx="10729686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+3≤</m:t>
                    </m:r>
                    <m:r>
                      <m:rPr>
                        <m:nor/>
                      </m:rPr>
                      <a:rPr lang="en-US" b="0" dirty="0" smtClean="0">
                        <a:solidFill>
                          <a:schemeClr val="tx1"/>
                        </a:solidFill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charset="0"/>
                </a:endParaRPr>
              </a:p>
              <a:p>
                <a:r>
                  <a:rPr lang="en-US" b="0" dirty="0" err="1"/>
                  <a:t>Constrain</a:t>
                </a:r>
                <a:r>
                  <a:rPr lang="en-US" b="0" dirty="0"/>
                  <a:t>t (3) satisfied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≥11</m:t>
                    </m:r>
                  </m:oMath>
                </a14:m>
                <a:r>
                  <a:rPr lang="en-US" b="0" i="1" dirty="0">
                    <a:solidFill>
                      <a:srgbClr val="FF0000"/>
                    </a:solidFill>
                    <a:latin typeface="Cambria Math" charset="0"/>
                  </a:rPr>
                  <a:t> </a:t>
                </a:r>
                <a:r>
                  <a:rPr lang="en-US" b="0" dirty="0"/>
                  <a:t>(just discussed)</a:t>
                </a:r>
              </a:p>
              <a:p>
                <a:r>
                  <a:rPr lang="en-US" b="0" dirty="0"/>
                  <a:t>Since we want to find tight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/>
                  <a:t>, to minimize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C, </a:t>
                </a:r>
                <a:r>
                  <a:rPr lang="en-US" b="0" dirty="0">
                    <a:ea typeface="Calibri" charset="0"/>
                    <a:cs typeface="Calibri" charset="0"/>
                  </a:rPr>
                  <a:t>we select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=11</m:t>
                    </m:r>
                  </m:oMath>
                </a14:m>
                <a:r>
                  <a:rPr lang="en-US" b="0" dirty="0">
                    <a:ea typeface="Calibri" charset="0"/>
                    <a:cs typeface="Calibri" charset="0"/>
                  </a:rPr>
                  <a:t> and from constraint (2) we have: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50≤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⋅11⇔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≥4.55⇒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=4.55</m:t>
                    </m:r>
                  </m:oMath>
                </a14:m>
                <a:endParaRPr lang="en-US" b="0" dirty="0">
                  <a:ea typeface="Calibri" charset="0"/>
                  <a:cs typeface="Calibri" charset="0"/>
                </a:endParaRPr>
              </a:p>
              <a:p>
                <a:r>
                  <a:rPr lang="en-US" dirty="0"/>
                  <a:t>Conclusion: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≤4.55⋅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11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114" y="1825625"/>
                <a:ext cx="10729686" cy="4351338"/>
              </a:xfrm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46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on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slight modification on the previous sequence: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        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Assuming that we still suspect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7030A0"/>
                    </a:solidFill>
                  </a:rPr>
                  <a:t>you </a:t>
                </a:r>
                <a:r>
                  <a:rPr lang="en-US" dirty="0"/>
                  <a:t>solve for the new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𝐶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right now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68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on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slight modification on the previous sequence: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          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50,                    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10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Assuming that we still suspect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solve for the new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𝐶</m:t>
                    </m:r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Your solution ought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=10, 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=11.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What do you observe?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89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Introductory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already know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all we knew was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𝑝𝑜𝑙𝑦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with degree 2,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b="1" i="1" dirty="0">
                    <a:solidFill>
                      <a:srgbClr val="C00000"/>
                    </a:solidFill>
                  </a:rPr>
                  <a:t>How to determine A, B, and C?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716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</a:t>
                </a:r>
                <a:r>
                  <a:rPr lang="en-US" dirty="0" err="1">
                    <a:hlinkClick r:id="rId2"/>
                  </a:rPr>
                  <a:t>Celestia</a:t>
                </a:r>
                <a:r>
                  <a:rPr lang="en-US" dirty="0"/>
                  <a:t>, there are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7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coins. </a:t>
                </a:r>
              </a:p>
              <a:p>
                <a:r>
                  <a:rPr lang="en-US" dirty="0"/>
                  <a:t>We want to find the </a:t>
                </a:r>
                <a:r>
                  <a:rPr lang="en-US" i="1" dirty="0">
                    <a:solidFill>
                      <a:srgbClr val="B75CC0"/>
                    </a:solidFill>
                  </a:rPr>
                  <a:t>least monetary amount </a:t>
                </a:r>
                <a:r>
                  <a:rPr lang="en-US" dirty="0"/>
                  <a:t>payable </a:t>
                </a:r>
                <a:r>
                  <a:rPr lang="en-US" b="1" dirty="0"/>
                  <a:t>exclusively </a:t>
                </a:r>
                <a:r>
                  <a:rPr lang="en-US" dirty="0"/>
                  <a:t>with such coins!</a:t>
                </a:r>
              </a:p>
              <a:p>
                <a:r>
                  <a:rPr lang="en-US" dirty="0"/>
                  <a:t>In quantifiers (all quantifications assumed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≥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Goal: Find constraints on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A</a:t>
                </a:r>
                <a:r>
                  <a:rPr lang="en-US" b="1" dirty="0"/>
                  <a:t> via constructive induction!</a:t>
                </a:r>
              </a:p>
              <a:p>
                <a:r>
                  <a:rPr lang="en-US" dirty="0"/>
                  <a:t>I.B: </a:t>
                </a:r>
                <a:r>
                  <a:rPr lang="en-US" dirty="0">
                    <a:solidFill>
                      <a:srgbClr val="FF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884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>
                    <a:hlinkClick r:id="rId2"/>
                  </a:rPr>
                  <a:t>Celestia</a:t>
                </a:r>
                <a:r>
                  <a:rPr lang="en-US" dirty="0"/>
                  <a:t>, there are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7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10</m:t>
                    </m:r>
                    <m:r>
                      <a:rPr lang="en-US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coins. </a:t>
                </a:r>
              </a:p>
              <a:p>
                <a:r>
                  <a:rPr lang="en-US" dirty="0"/>
                  <a:t>We want to find the </a:t>
                </a:r>
                <a:r>
                  <a:rPr lang="en-US" i="1" dirty="0">
                    <a:solidFill>
                      <a:srgbClr val="B75CC0"/>
                    </a:solidFill>
                  </a:rPr>
                  <a:t>least monetary amount </a:t>
                </a:r>
                <a:r>
                  <a:rPr lang="en-US" dirty="0"/>
                  <a:t>payable </a:t>
                </a:r>
                <a:r>
                  <a:rPr lang="en-US" b="1" dirty="0"/>
                  <a:t>exclusively </a:t>
                </a:r>
                <a:r>
                  <a:rPr lang="en-US" dirty="0"/>
                  <a:t>with such coins!</a:t>
                </a:r>
              </a:p>
              <a:p>
                <a:r>
                  <a:rPr lang="en-US" dirty="0"/>
                  <a:t>In quantifiers (all quantifications assumed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∀</m:t>
                          </m:r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≥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=7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Goal: Find constraints on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A</a:t>
                </a:r>
                <a:r>
                  <a:rPr lang="en-US" b="1" dirty="0"/>
                  <a:t> via constructive induction!</a:t>
                </a:r>
              </a:p>
              <a:p>
                <a:r>
                  <a:rPr lang="en-US" dirty="0"/>
                  <a:t>I.B: </a:t>
                </a:r>
                <a:r>
                  <a:rPr lang="en-US" dirty="0">
                    <a:solidFill>
                      <a:srgbClr val="FF0000"/>
                    </a:solidFill>
                  </a:rPr>
                  <a:t>Defer for later!!!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guitar&#10;&#10;Description automatically generated">
            <a:extLst>
              <a:ext uri="{FF2B5EF4-FFF2-40B4-BE49-F238E27FC236}">
                <a16:creationId xmlns:a16="http://schemas.microsoft.com/office/drawing/2014/main" id="{FCDBFD9E-8C77-4D2F-87D2-8948EB2A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37" y="5641891"/>
            <a:ext cx="768115" cy="4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53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>
                    <a:hlinkClick r:id="rId2"/>
                  </a:rPr>
                  <a:t>Celestia</a:t>
                </a:r>
                <a:r>
                  <a:rPr lang="en-US" dirty="0"/>
                  <a:t>, there are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7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10</m:t>
                    </m:r>
                    <m:r>
                      <a:rPr lang="en-US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coins. </a:t>
                </a:r>
              </a:p>
              <a:p>
                <a:r>
                  <a:rPr lang="en-US" dirty="0"/>
                  <a:t>We want to find the </a:t>
                </a:r>
                <a:r>
                  <a:rPr lang="en-US" i="1" dirty="0">
                    <a:solidFill>
                      <a:srgbClr val="B75CC0"/>
                    </a:solidFill>
                  </a:rPr>
                  <a:t>least monetary amount </a:t>
                </a:r>
                <a:r>
                  <a:rPr lang="en-US" dirty="0"/>
                  <a:t>payable </a:t>
                </a:r>
                <a:r>
                  <a:rPr lang="en-US" b="1" dirty="0"/>
                  <a:t>exclusively </a:t>
                </a:r>
                <a:r>
                  <a:rPr lang="en-US" dirty="0"/>
                  <a:t>with such coins!</a:t>
                </a:r>
              </a:p>
              <a:p>
                <a:r>
                  <a:rPr lang="en-US" dirty="0"/>
                  <a:t>In quantifiers (all quantifications assumed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∀</m:t>
                          </m:r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≥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=7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Goal: Find constraints on </a:t>
                </a:r>
                <a:r>
                  <a:rPr lang="en-US" b="1" i="1" dirty="0">
                    <a:solidFill>
                      <a:schemeClr val="accent6"/>
                    </a:solidFill>
                  </a:rPr>
                  <a:t>A</a:t>
                </a:r>
                <a:r>
                  <a:rPr lang="en-US" b="1" dirty="0"/>
                  <a:t> via constructive induction!</a:t>
                </a:r>
              </a:p>
              <a:p>
                <a:r>
                  <a:rPr lang="en-US" dirty="0"/>
                  <a:t>I.B: </a:t>
                </a:r>
                <a:r>
                  <a:rPr lang="en-US" dirty="0">
                    <a:solidFill>
                      <a:srgbClr val="FF0000"/>
                    </a:solidFill>
                  </a:rPr>
                  <a:t>Defer for later!!!</a:t>
                </a:r>
              </a:p>
              <a:p>
                <a:r>
                  <a:rPr lang="en-US" dirty="0"/>
                  <a:t>I.H: Assume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∃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=7⋅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+10</m:t>
                        </m:r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B75CC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8DA768C5-87CF-440F-BE15-C89E03AC3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50" y="5050917"/>
            <a:ext cx="912971" cy="5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57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4654"/>
                <a:ext cx="10515600" cy="4351338"/>
              </a:xfrm>
            </p:spPr>
            <p:txBody>
              <a:bodyPr/>
              <a:lstStyle/>
              <a:p>
                <a:r>
                  <a:rPr lang="en-US" b="0" dirty="0"/>
                  <a:t>From the I.H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∃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=7⋅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+10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B75CC0"/>
                    </a:solidFill>
                  </a:rPr>
                  <a:t>How can we add/remove coins to get another cent?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4654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48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4654"/>
                <a:ext cx="10515600" cy="4351338"/>
              </a:xfrm>
            </p:spPr>
            <p:txBody>
              <a:bodyPr/>
              <a:lstStyle/>
              <a:p>
                <a:r>
                  <a:rPr lang="en-US" b="0" dirty="0"/>
                  <a:t>From the I.H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∃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=7⋅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+10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B75CC0"/>
                    </a:solidFill>
                  </a:rPr>
                  <a:t>How can we add/remove coins to get another cent?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≥2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: Remove two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coins, add three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7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latin typeface="Cambria Math" charset="0"/>
                        </a:rPr>
                        <m:t>=7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7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21−20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7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+3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−2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≥7</m:t>
                    </m:r>
                  </m:oMath>
                </a14:m>
                <a:r>
                  <a:rPr lang="en-US" dirty="0"/>
                  <a:t>: Remove seven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7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coins, add five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10</m:t>
                    </m:r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coins 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latin typeface="Cambria Math" charset="0"/>
                        </a:rPr>
                        <m:t>=7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7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50−49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7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−7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+10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+5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 startAt="2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4654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282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825625"/>
                <a:ext cx="10961914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≤6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≤1)</m:t>
                    </m:r>
                  </m:oMath>
                </a14:m>
                <a:r>
                  <a:rPr lang="en-US" dirty="0"/>
                  <a:t>: Max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 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7+1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10=52</m:t>
                    </m:r>
                  </m:oMath>
                </a14:m>
                <a:r>
                  <a:rPr lang="en-US" dirty="0"/>
                  <a:t>, so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≤52.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825625"/>
                <a:ext cx="10961914" cy="4351338"/>
              </a:xfrm>
              <a:blipFill>
                <a:blip r:embed="rId2"/>
                <a:stretch>
                  <a:fillRect l="-69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114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We’ve shown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  <m:r>
                        <a:rPr lang="en-US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b="0" i="1" dirty="0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+1=7⋅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b="0" i="1" dirty="0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do we know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∃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=7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+10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96166" y="4467828"/>
                <a:ext cx="1291771" cy="8764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charset="0"/>
                        </a:rPr>
                        <m:t>≥52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66" y="4467828"/>
                <a:ext cx="1291771" cy="87649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343537" y="4467828"/>
                <a:ext cx="1291771" cy="87649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≥53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37" y="4467828"/>
                <a:ext cx="1291771" cy="8764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80021" y="4467828"/>
            <a:ext cx="1291771" cy="876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74178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We’ve shown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b="0" i="1" dirty="0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+1=7⋅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b="0" i="1" dirty="0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do we know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∃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=7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+10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96166" y="4467828"/>
                <a:ext cx="1291771" cy="8764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charset="0"/>
                        </a:rPr>
                        <m:t>≥52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66" y="4467828"/>
                <a:ext cx="1291771" cy="87649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343537" y="4467828"/>
                <a:ext cx="1291771" cy="87649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charset="0"/>
                        </a:rPr>
                        <m:t>≥53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37" y="4467828"/>
                <a:ext cx="1291771" cy="8764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80021" y="4467828"/>
            <a:ext cx="1291771" cy="876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Something Else</a:t>
            </a:r>
          </a:p>
        </p:txBody>
      </p:sp>
      <p:sp>
        <p:nvSpPr>
          <p:cNvPr id="7" name="Oval 6"/>
          <p:cNvSpPr/>
          <p:nvPr/>
        </p:nvSpPr>
        <p:spPr>
          <a:xfrm>
            <a:off x="5787342" y="4224759"/>
            <a:ext cx="1689904" cy="1365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4774" y="4467828"/>
            <a:ext cx="407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Only the implication holds! We don’t have any </a:t>
            </a:r>
            <a:r>
              <a:rPr lang="en-US" b="1" i="1" dirty="0">
                <a:solidFill>
                  <a:srgbClr val="FF0000"/>
                </a:solidFill>
              </a:rPr>
              <a:t>hard truth</a:t>
            </a:r>
            <a:r>
              <a:rPr lang="en-US" i="1" dirty="0">
                <a:solidFill>
                  <a:srgbClr val="FF0000"/>
                </a:solidFill>
              </a:rPr>
              <a:t> (base) about whether it EVER holds.</a:t>
            </a:r>
          </a:p>
        </p:txBody>
      </p:sp>
    </p:spTree>
    <p:extLst>
      <p:ext uri="{BB962C8B-B14F-4D97-AF65-F5344CB8AC3E}">
        <p14:creationId xmlns:p14="http://schemas.microsoft.com/office/powerpoint/2010/main" val="17465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≤6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≤1)</m:t>
                    </m:r>
                  </m:oMath>
                </a14:m>
                <a:r>
                  <a:rPr lang="en-US" dirty="0"/>
                  <a:t>: Max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 ×7+1×10=52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≤52.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≥53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Now</a:t>
                </a:r>
                <a:r>
                  <a:rPr lang="en-US" dirty="0">
                    <a:solidFill>
                      <a:srgbClr val="7030A0"/>
                    </a:solidFill>
                  </a:rPr>
                  <a:t> I need a base case.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[53=7⋅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  <a:blipFill>
                <a:blip r:embed="rId2"/>
                <a:stretch>
                  <a:fillRect l="-93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997372" y="3217524"/>
            <a:ext cx="1291771" cy="899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 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44743" y="3217524"/>
            <a:ext cx="1291771" cy="8998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7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≤6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≤1)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r>
                  <a:rPr lang="en-US" dirty="0"/>
                  <a:t> Max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 ×7+1×10=52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≤52.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≥53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Now</a:t>
                </a:r>
                <a:r>
                  <a:rPr lang="en-US" dirty="0">
                    <a:solidFill>
                      <a:srgbClr val="7030A0"/>
                    </a:solidFill>
                  </a:rPr>
                  <a:t> I need a base case.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[53=7⋅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  <a:blipFill rotWithShape="0">
                <a:blip r:embed="rId2"/>
                <a:stretch>
                  <a:fillRect l="-101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997372" y="3217524"/>
            <a:ext cx="1291771" cy="899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 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44743" y="3217524"/>
            <a:ext cx="1291771" cy="8998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35886" y="2859314"/>
            <a:ext cx="1625600" cy="16546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92587" y="4664597"/>
            <a:ext cx="306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Prove it at home (use cases)</a:t>
            </a:r>
          </a:p>
        </p:txBody>
      </p:sp>
    </p:spTree>
    <p:extLst>
      <p:ext uri="{BB962C8B-B14F-4D97-AF65-F5344CB8AC3E}">
        <p14:creationId xmlns:p14="http://schemas.microsoft.com/office/powerpoint/2010/main" val="5906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</a:t>
            </a:r>
            <a:r>
              <a:rPr lang="en-US" b="1" dirty="0">
                <a:solidFill>
                  <a:srgbClr val="FF0000"/>
                </a:solidFill>
              </a:rPr>
              <a:t>as if</a:t>
            </a:r>
            <a:r>
              <a:rPr lang="en-US" dirty="0"/>
              <a:t> you had an inductive proof (so IB, IH, IS)</a:t>
            </a:r>
          </a:p>
          <a:p>
            <a:r>
              <a:rPr lang="en-US" dirty="0"/>
              <a:t>For every step, we will establish </a:t>
            </a:r>
            <a:r>
              <a:rPr lang="en-US" b="1" dirty="0"/>
              <a:t>conditions</a:t>
            </a:r>
            <a:r>
              <a:rPr lang="en-US" dirty="0"/>
              <a:t> on A, B,C </a:t>
            </a:r>
            <a:r>
              <a:rPr lang="en-US" b="1" dirty="0"/>
              <a:t>such that </a:t>
            </a:r>
            <a:r>
              <a:rPr lang="en-US" dirty="0"/>
              <a:t>the relevant step is correct.</a:t>
            </a:r>
          </a:p>
          <a:p>
            <a:pPr lvl="1"/>
            <a:r>
              <a:rPr lang="en-US" dirty="0"/>
              <a:t>Contrast this with </a:t>
            </a:r>
            <a:r>
              <a:rPr lang="en-US" b="1" dirty="0">
                <a:solidFill>
                  <a:schemeClr val="accent6"/>
                </a:solidFill>
              </a:rPr>
              <a:t>directly proving</a:t>
            </a:r>
            <a:r>
              <a:rPr lang="en-US" dirty="0"/>
              <a:t> that every step is correct.</a:t>
            </a:r>
          </a:p>
        </p:txBody>
      </p:sp>
    </p:spTree>
    <p:extLst>
      <p:ext uri="{BB962C8B-B14F-4D97-AF65-F5344CB8AC3E}">
        <p14:creationId xmlns:p14="http://schemas.microsoft.com/office/powerpoint/2010/main" val="694566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≤6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≤1)</m:t>
                    </m:r>
                  </m:oMath>
                </a14:m>
                <a:r>
                  <a:rPr lang="en-US" dirty="0"/>
                  <a:t>: Max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 ×7+1×10=52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≤52.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≥53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Now</a:t>
                </a:r>
                <a:r>
                  <a:rPr lang="en-US" dirty="0">
                    <a:solidFill>
                      <a:srgbClr val="7030A0"/>
                    </a:solidFill>
                  </a:rPr>
                  <a:t> I need a base case.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[53=7⋅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54</m:t>
                    </m:r>
                    <m:r>
                      <a:rPr lang="en-US" b="0" i="1" dirty="0" smtClean="0">
                        <a:latin typeface="Cambria Math" charset="0"/>
                      </a:rPr>
                      <m:t>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  <a:blipFill rotWithShape="0">
                <a:blip r:embed="rId2"/>
                <a:stretch>
                  <a:fillRect l="-101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997372" y="3217524"/>
            <a:ext cx="1291771" cy="899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 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44743" y="3217524"/>
            <a:ext cx="1291771" cy="8998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82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Coin problem (I.S)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≤6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≤1)</m:t>
                    </m:r>
                  </m:oMath>
                </a14:m>
                <a:r>
                  <a:rPr lang="en-US" dirty="0"/>
                  <a:t>: Max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6 ×7+1×10=52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≤52.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≥53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Now</a:t>
                </a:r>
                <a:r>
                  <a:rPr lang="en-US" dirty="0">
                    <a:solidFill>
                      <a:srgbClr val="7030A0"/>
                    </a:solidFill>
                  </a:rPr>
                  <a:t> I need a base case.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[53=7⋅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∃?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54</m:t>
                    </m:r>
                    <m:r>
                      <a:rPr lang="en-US" b="0" i="1" dirty="0" smtClean="0">
                        <a:latin typeface="Cambria Math" charset="0"/>
                      </a:rPr>
                      <m:t>=7⋅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+10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486" y="1825625"/>
                <a:ext cx="10860314" cy="4351338"/>
              </a:xfrm>
              <a:blipFill rotWithShape="0">
                <a:blip r:embed="rId2"/>
                <a:stretch>
                  <a:fillRect l="-101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997372" y="3217524"/>
            <a:ext cx="1291771" cy="899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 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44743" y="3217524"/>
            <a:ext cx="1291771" cy="8998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830457" y="2840151"/>
            <a:ext cx="1625600" cy="16546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90857" y="4508954"/>
                <a:ext cx="133531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sz="26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</a:t>
                </a:r>
                <a:r>
                  <a:rPr lang="en-US" sz="2600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6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en-US" sz="26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=4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2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7" y="4508954"/>
                <a:ext cx="1335314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245" r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51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We’ve shown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)⇒(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+1=7⋅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We’ve also shown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54=7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+10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=4)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17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We’ve shown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)⇒(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+1=7⋅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We’ve also shown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54=7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+10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=4)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What do we know </a:t>
                </a:r>
                <a:r>
                  <a:rPr lang="en-US" dirty="0">
                    <a:solidFill>
                      <a:srgbClr val="FF0000"/>
                    </a:solidFill>
                  </a:rPr>
                  <a:t>NOW </a:t>
                </a:r>
                <a:r>
                  <a:rPr lang="en-US" dirty="0"/>
                  <a:t>about the theorem?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909088" y="5300466"/>
                <a:ext cx="1291771" cy="8764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≥52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88" y="5300466"/>
                <a:ext cx="1291771" cy="87649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18038" y="5300464"/>
                <a:ext cx="1291771" cy="87649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38" y="5300464"/>
                <a:ext cx="1291771" cy="8764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8689647" y="5300463"/>
            <a:ext cx="1291771" cy="876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524720" y="5300463"/>
                <a:ext cx="1291771" cy="87649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dirty="0"/>
                </a:b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≥54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20" y="5300463"/>
                <a:ext cx="1291771" cy="87649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81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We’ve shown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∃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lit/>
                                    </m:rPr>
                                    <a:rPr lang="en-US" i="1" dirty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+1=7⋅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′′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charset="0"/>
                            </a:rPr>
                            <m:t>+10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m:rPr>
                                  <m:lit/>
                                </m:rPr>
                                <a:rPr lang="en-US" i="1" dirty="0">
                                  <a:latin typeface="Cambria Math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We’ve also shown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=7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+10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=2,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=4)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What do we know </a:t>
                </a:r>
                <a:r>
                  <a:rPr lang="en-US" dirty="0">
                    <a:solidFill>
                      <a:srgbClr val="FF0000"/>
                    </a:solidFill>
                  </a:rPr>
                  <a:t>NOW </a:t>
                </a:r>
                <a:r>
                  <a:rPr lang="en-US" dirty="0"/>
                  <a:t>about the theorem?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8689647" y="5300463"/>
            <a:ext cx="1291771" cy="8764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Nothing</a:t>
            </a:r>
          </a:p>
        </p:txBody>
      </p:sp>
      <p:sp>
        <p:nvSpPr>
          <p:cNvPr id="8" name="Oval 7"/>
          <p:cNvSpPr/>
          <p:nvPr/>
        </p:nvSpPr>
        <p:spPr>
          <a:xfrm>
            <a:off x="6357804" y="4993042"/>
            <a:ext cx="1675025" cy="150035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20975" y="3385751"/>
            <a:ext cx="2523522" cy="66726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87CF5CF-DB14-D041-8A51-FA31371BDA9C}"/>
                  </a:ext>
                </a:extLst>
              </p:cNvPr>
              <p:cNvSpPr/>
              <p:nvPr/>
            </p:nvSpPr>
            <p:spPr>
              <a:xfrm>
                <a:off x="1909088" y="5300466"/>
                <a:ext cx="1291771" cy="8764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≥52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87CF5CF-DB14-D041-8A51-FA31371BD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88" y="5300466"/>
                <a:ext cx="1291771" cy="87649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C78402D-0CA8-E54E-8AE6-52B3E16B9802}"/>
                  </a:ext>
                </a:extLst>
              </p:cNvPr>
              <p:cNvSpPr/>
              <p:nvPr/>
            </p:nvSpPr>
            <p:spPr>
              <a:xfrm>
                <a:off x="4118038" y="5300464"/>
                <a:ext cx="1291771" cy="87649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C78402D-0CA8-E54E-8AE6-52B3E16B9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38" y="5300464"/>
                <a:ext cx="1291771" cy="8764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2A989D0-7AAE-9840-9C6F-E1799B4A13A9}"/>
                  </a:ext>
                </a:extLst>
              </p:cNvPr>
              <p:cNvSpPr/>
              <p:nvPr/>
            </p:nvSpPr>
            <p:spPr>
              <a:xfrm>
                <a:off x="6524720" y="5300463"/>
                <a:ext cx="1291771" cy="87649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en-US" dirty="0"/>
                </a:b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≥54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2A989D0-7AAE-9840-9C6F-E1799B4A1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20" y="5300463"/>
                <a:ext cx="1291771" cy="87649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590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i="1" dirty="0"/>
              <a:t>A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877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Recall the theorem (all quantifiers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∀</m:t>
                          </m:r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≥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=7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Our goal was to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=54</m:t>
                    </m:r>
                  </m:oMath>
                </a14:m>
                <a:r>
                  <a:rPr lang="en-US" dirty="0"/>
                  <a:t> works, and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optimal,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=53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does not work.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877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42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theorem true for </a:t>
                </a:r>
                <a:r>
                  <a:rPr lang="en-US" dirty="0">
                    <a:solidFill>
                      <a:srgbClr val="B75CC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B75C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≤53?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656865" y="2522542"/>
            <a:ext cx="1291771" cy="876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65815" y="2522540"/>
            <a:ext cx="1291771" cy="8764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br>
              <a:rPr lang="en-US" dirty="0"/>
            </a:br>
            <a:r>
              <a:rPr lang="en-US" dirty="0"/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1051941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the theorem true for </a:t>
                </a:r>
                <a:r>
                  <a:rPr lang="en-US" dirty="0">
                    <a:solidFill>
                      <a:srgbClr val="B75CC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B75C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B75CC0"/>
                        </a:solidFill>
                        <a:latin typeface="Cambria Math" charset="0"/>
                      </a:rPr>
                      <m:t>≤53?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0, 7, 10, 14, 17, 20, 21, 24, 27, 28, 30, 31, 34, 35, 37, 38, 40, 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41, 42, 44, 45,47, 48, 49, 50, 51, 52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Note that there are </a:t>
                </a:r>
                <a:r>
                  <a:rPr lang="en-US" b="1" dirty="0">
                    <a:solidFill>
                      <a:schemeClr val="accent1"/>
                    </a:solidFill>
                  </a:rPr>
                  <a:t>gaps</a:t>
                </a:r>
                <a:r>
                  <a:rPr lang="en-US" dirty="0">
                    <a:solidFill>
                      <a:schemeClr val="accent1"/>
                    </a:solidFill>
                  </a:rPr>
                  <a:t> between these integers!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656865" y="2522542"/>
            <a:ext cx="1291771" cy="876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(which?)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65815" y="2522540"/>
            <a:ext cx="1291771" cy="8764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  <a:br>
              <a:rPr lang="en-US" dirty="0"/>
            </a:br>
            <a:r>
              <a:rPr lang="en-US" dirty="0"/>
              <a:t>(Why?)</a:t>
            </a:r>
          </a:p>
        </p:txBody>
      </p:sp>
      <p:sp>
        <p:nvSpPr>
          <p:cNvPr id="6" name="Oval 5"/>
          <p:cNvSpPr/>
          <p:nvPr/>
        </p:nvSpPr>
        <p:spPr>
          <a:xfrm>
            <a:off x="3483980" y="2303362"/>
            <a:ext cx="1632030" cy="138896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42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014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Once we establish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+1)]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two cases: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true. </a:t>
                </a:r>
                <a:r>
                  <a:rPr lang="en-US" dirty="0"/>
                  <a:t>Then, we have to go back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b="1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0140"/>
                <a:ext cx="10515600" cy="4351338"/>
              </a:xfrm>
              <a:blipFill>
                <a:blip r:embed="rId3"/>
                <a:stretch>
                  <a:fillRect l="-965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65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014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Once we establish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+1)]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two cases: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true. </a:t>
                </a:r>
                <a:r>
                  <a:rPr lang="en-US" dirty="0"/>
                  <a:t>Then, we have to go back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b="1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0140"/>
                <a:ext cx="10515600" cy="4351338"/>
              </a:xfrm>
              <a:blipFill>
                <a:blip r:embed="rId2"/>
                <a:stretch>
                  <a:fillRect l="-965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527858" y="4884516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52618" y="473404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30894" y="4732025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8313" y="474754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1023" y="476105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88099" y="477262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29382" y="471282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41539" y="471475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59168" y="4737904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4008" y="472632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15591" y="512681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591" y="5126816"/>
                <a:ext cx="2932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14345" y="512681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5" y="5126816"/>
                <a:ext cx="7485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30" t="-146667" r="-2439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994717" y="5134072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717" y="5134072"/>
                <a:ext cx="6972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086598" y="5185458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598" y="5185458"/>
                <a:ext cx="2531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648936" y="5164850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936" y="5164850"/>
                <a:ext cx="253173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16843" y="5123903"/>
                <a:ext cx="62507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43" y="5123903"/>
                <a:ext cx="625077" cy="553998"/>
              </a:xfrm>
              <a:prstGeom prst="rect">
                <a:avLst/>
              </a:prstGeom>
              <a:blipFill rotWithShape="0">
                <a:blip r:embed="rId8"/>
                <a:stretch>
                  <a:fillRect t="-2222" r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17760" y="5114474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+2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760" y="5114474"/>
                <a:ext cx="69724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8772" r="-350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7627994" y="3536320"/>
            <a:ext cx="786523" cy="4537276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7846836" y="5252973"/>
            <a:ext cx="978408" cy="484632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4708" y="6071551"/>
            <a:ext cx="318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5908" y="5116157"/>
                <a:ext cx="4223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908" y="5116157"/>
                <a:ext cx="42235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2857" r="-7142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49944" y="5559343"/>
                <a:ext cx="22794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</a:rPr>
                  <a:t>First element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does not  hold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4" y="5559343"/>
                <a:ext cx="2279437" cy="784830"/>
              </a:xfrm>
              <a:prstGeom prst="rect">
                <a:avLst/>
              </a:prstGeom>
              <a:blipFill rotWithShape="0">
                <a:blip r:embed="rId11"/>
                <a:stretch>
                  <a:fillRect l="-1070" t="-155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5" idx="0"/>
          </p:cNvCxnSpPr>
          <p:nvPr/>
        </p:nvCxnSpPr>
        <p:spPr>
          <a:xfrm flipV="1">
            <a:off x="1489663" y="5391474"/>
            <a:ext cx="1014417" cy="167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6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IB: LHS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0</m:t>
                        </m:r>
                      </m:sup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</m:e>
                    </m:nary>
                    <m:r>
                      <a:rPr lang="en-US" sz="36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3600" dirty="0"/>
                  <a:t>. For RHS to be equal to LHS we need:</a:t>
                </a:r>
              </a:p>
              <a:p>
                <a:pPr marL="0" indent="0" algn="ctr">
                  <a:buNone/>
                </a:pPr>
                <a:endParaRPr lang="en-US" sz="36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=0⇒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So we already know that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</a:rPr>
                      <m:t>𝐶</m:t>
                    </m:r>
                    <m:r>
                      <a:rPr lang="en-US" sz="3600" b="0" i="1" dirty="0" smtClean="0">
                        <a:latin typeface="Cambria Math" charset="0"/>
                      </a:rPr>
                      <m:t>=0.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2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7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Once we establish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+1)]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two cases: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true. </a:t>
                </a:r>
                <a:r>
                  <a:rPr lang="en-US" dirty="0"/>
                  <a:t>Then, we have to go back 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b="1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>
                <a:blip r:embed="rId2"/>
                <a:stretch>
                  <a:fillRect l="-965" t="-233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527858" y="4884516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52618" y="473404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30894" y="4732025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8313" y="474754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1023" y="476105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88099" y="477262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29382" y="471282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41539" y="471475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59168" y="4737904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4008" y="472632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15591" y="5039732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591" y="5039732"/>
                <a:ext cx="2932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14345" y="5039732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345" y="5039732"/>
                <a:ext cx="7485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30" t="-146667" r="-243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994717" y="5046988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717" y="5046988"/>
                <a:ext cx="6972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3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086598" y="5185458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598" y="5185458"/>
                <a:ext cx="2531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648936" y="5164850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936" y="5164850"/>
                <a:ext cx="253173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16843" y="5123903"/>
                <a:ext cx="62507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43" y="5123903"/>
                <a:ext cx="625077" cy="553998"/>
              </a:xfrm>
              <a:prstGeom prst="rect">
                <a:avLst/>
              </a:prstGeom>
              <a:blipFill rotWithShape="0">
                <a:blip r:embed="rId8"/>
                <a:stretch>
                  <a:fillRect t="-2222" r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17760" y="5027390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+2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760" y="5027390"/>
                <a:ext cx="69724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8772" r="-350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7566777" y="3524093"/>
            <a:ext cx="493971" cy="4122290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7933922" y="5093316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474244" y="5734975"/>
            <a:ext cx="318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5908" y="5116157"/>
                <a:ext cx="4223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908" y="5116157"/>
                <a:ext cx="42235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2857" r="-7142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/>
          <p:cNvSpPr/>
          <p:nvPr/>
        </p:nvSpPr>
        <p:spPr>
          <a:xfrm rot="5400000">
            <a:off x="6364010" y="2806367"/>
            <a:ext cx="493971" cy="6527823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686629" y="6250232"/>
                <a:ext cx="54428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Integers for which we’ve determined 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29" y="6250232"/>
                <a:ext cx="544285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08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092366" y="4998362"/>
            <a:ext cx="950690" cy="65051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H="1">
            <a:off x="2885636" y="5553608"/>
            <a:ext cx="345955" cy="6148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21930" y="6168498"/>
            <a:ext cx="22149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New base case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49944" y="5559343"/>
                <a:ext cx="227943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FF0000"/>
                    </a:solidFill>
                  </a:rPr>
                  <a:t>First element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does not  hold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4" y="5559343"/>
                <a:ext cx="2279437" cy="784830"/>
              </a:xfrm>
              <a:prstGeom prst="rect">
                <a:avLst/>
              </a:prstGeom>
              <a:blipFill rotWithShape="0">
                <a:blip r:embed="rId12"/>
                <a:stretch>
                  <a:fillRect l="-1070" t="-155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V="1">
            <a:off x="1489663" y="5391475"/>
            <a:ext cx="1014417" cy="167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08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Once we establish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+1)]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a second case: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527858" y="4884516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52618" y="473404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8950" y="4732025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16369" y="474754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1023" y="476105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88099" y="477262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29382" y="471282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41539" y="4714756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59168" y="4737904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4008" y="472632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334" y="5039732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5039732"/>
                <a:ext cx="2932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1088" y="5039732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5039732"/>
                <a:ext cx="7485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847901" y="5061253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5061253"/>
                <a:ext cx="6972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4679" y="5106762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5106762"/>
                <a:ext cx="2531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6655967" y="2081449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4651748" y="5231753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317402" y="5779649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06539" y="5054674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539" y="5054674"/>
                <a:ext cx="543610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89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083723" y="5061253"/>
                <a:ext cx="8574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23" y="5061253"/>
                <a:ext cx="857414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5674" r="-141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21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 rotWithShape="0"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8120762" y="2641265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223402" y="4831144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02" y="4831144"/>
                <a:ext cx="292208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6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</p:spTree>
    <p:extLst>
      <p:ext uri="{BB962C8B-B14F-4D97-AF65-F5344CB8AC3E}">
        <p14:creationId xmlns:p14="http://schemas.microsoft.com/office/powerpoint/2010/main" val="76971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 rotWithShape="0"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8120762" y="2641265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223402" y="4831144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02" y="4831144"/>
                <a:ext cx="292208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6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30" y="2703665"/>
            <a:ext cx="1239199" cy="12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(after, say, a trillion iterations)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 rotWithShape="0"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91" y="2372109"/>
            <a:ext cx="1260197" cy="126019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70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77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/>
          <p:cNvSpPr/>
          <p:nvPr/>
        </p:nvSpPr>
        <p:spPr>
          <a:xfrm rot="5400000">
            <a:off x="8120762" y="2409036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220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(after, say, a trillion iterations)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</a:p>
              <a:p>
                <a:pPr lvl="2"/>
                <a:r>
                  <a:rPr lang="en-US" sz="2400" b="1" dirty="0">
                    <a:solidFill>
                      <a:srgbClr val="0070C0"/>
                    </a:solidFill>
                  </a:rPr>
                  <a:t>What could this mean?</a:t>
                </a:r>
              </a:p>
              <a:p>
                <a:pPr lvl="2"/>
                <a:endParaRPr lang="en-US" b="1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>
                <a:blip r:embed="rId3"/>
                <a:stretch>
                  <a:fillRect l="-724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91" y="2372109"/>
            <a:ext cx="1260197" cy="126019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70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77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/>
          <p:cNvSpPr/>
          <p:nvPr/>
        </p:nvSpPr>
        <p:spPr>
          <a:xfrm rot="5400000">
            <a:off x="8120762" y="2409036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191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(after, say, a trillion iterations)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</a:p>
              <a:p>
                <a:pPr lvl="2"/>
                <a:r>
                  <a:rPr lang="en-US" sz="2400" b="1" dirty="0">
                    <a:solidFill>
                      <a:srgbClr val="0070C0"/>
                    </a:solidFill>
                  </a:rPr>
                  <a:t>What could this mean?</a:t>
                </a:r>
              </a:p>
              <a:p>
                <a:pPr lvl="2"/>
                <a:endParaRPr lang="en-US" b="1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>
                <a:blip r:embed="rId3"/>
                <a:stretch>
                  <a:fillRect l="-724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91" y="2372109"/>
            <a:ext cx="1260197" cy="126019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70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77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/>
          <p:cNvSpPr/>
          <p:nvPr/>
        </p:nvSpPr>
        <p:spPr>
          <a:xfrm rot="5400000">
            <a:off x="8120762" y="2409036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4" y="5689017"/>
            <a:ext cx="1472994" cy="980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B4F59-897C-324A-B92C-266EB494C2C0}"/>
              </a:ext>
            </a:extLst>
          </p:cNvPr>
          <p:cNvSpPr txBox="1"/>
          <p:nvPr/>
        </p:nvSpPr>
        <p:spPr>
          <a:xfrm>
            <a:off x="5565281" y="6016522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B75CC0"/>
                </a:solidFill>
              </a:rPr>
              <a:t>Either we have to try harder….</a:t>
            </a:r>
          </a:p>
        </p:txBody>
      </p:sp>
    </p:spTree>
    <p:extLst>
      <p:ext uri="{BB962C8B-B14F-4D97-AF65-F5344CB8AC3E}">
        <p14:creationId xmlns:p14="http://schemas.microsoft.com/office/powerpoint/2010/main" val="1673972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#2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B75C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B75CC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B75C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is </a:t>
                </a:r>
                <a:r>
                  <a:rPr lang="en-US" b="1" dirty="0">
                    <a:solidFill>
                      <a:srgbClr val="B75CC0"/>
                    </a:solidFill>
                  </a:rPr>
                  <a:t>false</a:t>
                </a:r>
                <a:r>
                  <a:rPr lang="en-US" dirty="0">
                    <a:solidFill>
                      <a:srgbClr val="B75CC0"/>
                    </a:solidFill>
                  </a:rPr>
                  <a:t>. </a:t>
                </a:r>
                <a:r>
                  <a:rPr lang="en-US" dirty="0"/>
                  <a:t>Then, we have to go </a:t>
                </a:r>
                <a:r>
                  <a:rPr lang="en-US" b="1" dirty="0">
                    <a:solidFill>
                      <a:srgbClr val="7030A0"/>
                    </a:solidFill>
                  </a:rPr>
                  <a:t>forward</a:t>
                </a:r>
                <a:r>
                  <a:rPr lang="en-US" b="1" dirty="0"/>
                  <a:t> </a:t>
                </a:r>
                <a:r>
                  <a:rPr lang="en-US" dirty="0"/>
                  <a:t>and find </a:t>
                </a:r>
                <a:r>
                  <a:rPr lang="en-US" dirty="0">
                    <a:solidFill>
                      <a:srgbClr val="FF0000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B75CC0"/>
                    </a:solidFill>
                  </a:rPr>
                  <a:t> </a:t>
                </a:r>
                <a:r>
                  <a:rPr lang="en-US" dirty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  <a:r>
                  <a:rPr lang="en-US" b="1" dirty="0">
                    <a:solidFill>
                      <a:srgbClr val="B75CC0"/>
                    </a:solidFill>
                  </a:rPr>
                  <a:t>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/>
                  <a:t>We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(after, say, a trillion iterations)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b="1" dirty="0"/>
                  <a:t>.</a:t>
                </a:r>
              </a:p>
              <a:p>
                <a:pPr lvl="2"/>
                <a:r>
                  <a:rPr lang="en-US" sz="2400" b="1" dirty="0">
                    <a:solidFill>
                      <a:srgbClr val="0070C0"/>
                    </a:solidFill>
                  </a:rPr>
                  <a:t>What could this mean?</a:t>
                </a:r>
              </a:p>
              <a:p>
                <a:pPr lvl="2"/>
                <a:endParaRPr lang="en-US" b="1" dirty="0"/>
              </a:p>
              <a:p>
                <a:pPr marL="971550" lvl="1" indent="-514350">
                  <a:buFont typeface="+mj-lt"/>
                  <a:buAutoNum type="alphaLcParenR"/>
                </a:pPr>
                <a:endParaRPr lang="en-US" b="1" dirty="0">
                  <a:solidFill>
                    <a:srgbClr val="B75CC0"/>
                  </a:solidFill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557"/>
                <a:ext cx="10515600" cy="4351338"/>
              </a:xfrm>
              <a:blipFill>
                <a:blip r:embed="rId3"/>
                <a:stretch>
                  <a:fillRect l="-724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91" y="2372109"/>
            <a:ext cx="1260197" cy="126019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527858" y="3476630"/>
            <a:ext cx="8762036" cy="23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752618" y="332616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388950" y="3324139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016369" y="3339663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701023" y="3353167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88099" y="3364741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629382" y="330494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41539" y="3306870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59168" y="3330018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104008" y="3318442"/>
            <a:ext cx="0" cy="335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334" y="3631846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88" y="3631846"/>
                <a:ext cx="7485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46667" r="-327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01" y="3653367"/>
                <a:ext cx="69724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826" r="-34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14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679" y="3698876"/>
                <a:ext cx="253173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/>
          <p:cNvSpPr/>
          <p:nvPr/>
        </p:nvSpPr>
        <p:spPr>
          <a:xfrm rot="5400000">
            <a:off x="6655967" y="673563"/>
            <a:ext cx="554170" cy="6947382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riped Right Arrow 70"/>
          <p:cNvSpPr/>
          <p:nvPr/>
        </p:nvSpPr>
        <p:spPr>
          <a:xfrm>
            <a:off x="4577855" y="3812295"/>
            <a:ext cx="554177" cy="307586"/>
          </a:xfrm>
          <a:prstGeom prst="strip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027461" y="3822407"/>
            <a:ext cx="24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Land of the implication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1" y="3646788"/>
                <a:ext cx="873462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486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61" y="3639201"/>
                <a:ext cx="54361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3333" r="-3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/>
          <p:nvPr/>
        </p:nvCxnSpPr>
        <p:spPr>
          <a:xfrm>
            <a:off x="3278791" y="3712289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77" idx="3"/>
          </p:cNvCxnSpPr>
          <p:nvPr/>
        </p:nvCxnSpPr>
        <p:spPr>
          <a:xfrm flipV="1">
            <a:off x="3322334" y="3770346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011762" y="3705031"/>
            <a:ext cx="379298" cy="2038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055305" y="3763088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19646" y="3646975"/>
            <a:ext cx="293285" cy="160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463189" y="3705032"/>
            <a:ext cx="293285" cy="13849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153361" y="3630776"/>
            <a:ext cx="628730" cy="3062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/>
          <p:cNvSpPr/>
          <p:nvPr/>
        </p:nvSpPr>
        <p:spPr>
          <a:xfrm rot="5400000">
            <a:off x="8120762" y="2409036"/>
            <a:ext cx="554170" cy="4017793"/>
          </a:xfrm>
          <a:prstGeom prst="rightBrace">
            <a:avLst>
              <a:gd name="adj1" fmla="val 1995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6388950" y="3928503"/>
            <a:ext cx="24066" cy="4277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3"/>
          </p:cNvCxnSpPr>
          <p:nvPr/>
        </p:nvCxnSpPr>
        <p:spPr>
          <a:xfrm flipH="1">
            <a:off x="5565281" y="3892206"/>
            <a:ext cx="680155" cy="4969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06437" y="4415750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New base case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Integers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holds</a:t>
                </a: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4686000"/>
                <a:ext cx="292208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79" t="-10000" r="-2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DB4F59-897C-324A-B92C-266EB494C2C0}"/>
              </a:ext>
            </a:extLst>
          </p:cNvPr>
          <p:cNvSpPr txBox="1"/>
          <p:nvPr/>
        </p:nvSpPr>
        <p:spPr>
          <a:xfrm>
            <a:off x="5565281" y="6016522"/>
            <a:ext cx="446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Or the theorem is bogus!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770B9-1CC9-E447-B6D5-3EC07A406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5105" y="5725057"/>
            <a:ext cx="1038425" cy="10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53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+5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∀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199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+5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∀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824687" y="5196114"/>
            <a:ext cx="283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Recursions like this have </a:t>
            </a:r>
            <a:r>
              <a:rPr lang="en-US" b="1" i="1" dirty="0">
                <a:solidFill>
                  <a:srgbClr val="FF0000"/>
                </a:solidFill>
              </a:rPr>
              <a:t>linear</a:t>
            </a:r>
            <a:r>
              <a:rPr lang="en-US" i="1" dirty="0">
                <a:solidFill>
                  <a:srgbClr val="FF0000"/>
                </a:solidFill>
              </a:rPr>
              <a:t> upper bounds</a:t>
            </a:r>
          </a:p>
        </p:txBody>
      </p:sp>
      <p:cxnSp>
        <p:nvCxnSpPr>
          <p:cNvPr id="6" name="Curved Connector 5"/>
          <p:cNvCxnSpPr/>
          <p:nvPr/>
        </p:nvCxnSpPr>
        <p:spPr>
          <a:xfrm rot="10800000">
            <a:off x="6342743" y="3846287"/>
            <a:ext cx="2481944" cy="150948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0800000">
            <a:off x="6908803" y="5589480"/>
            <a:ext cx="1915885" cy="8844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2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Co-</a:t>
                </a:r>
                <a:r>
                  <a:rPr lang="en-US" dirty="0" err="1"/>
                  <a:t>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IH: Assume that the proposition holds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. Then: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𝐵𝑛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I.S: We want to prove that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𝐵𝑛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3450" b="-4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870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+5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∀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We proceed via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strong induction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824687" y="5196114"/>
            <a:ext cx="283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Recursions like this have </a:t>
            </a:r>
            <a:r>
              <a:rPr lang="en-US" b="1" i="1" dirty="0">
                <a:solidFill>
                  <a:srgbClr val="FF0000"/>
                </a:solidFill>
              </a:rPr>
              <a:t>linear</a:t>
            </a:r>
            <a:r>
              <a:rPr lang="en-US" i="1" dirty="0">
                <a:solidFill>
                  <a:srgbClr val="FF0000"/>
                </a:solidFill>
              </a:rPr>
              <a:t> upper bounds</a:t>
            </a:r>
          </a:p>
        </p:txBody>
      </p:sp>
      <p:cxnSp>
        <p:nvCxnSpPr>
          <p:cNvPr id="6" name="Curved Connector 5"/>
          <p:cNvCxnSpPr/>
          <p:nvPr/>
        </p:nvCxnSpPr>
        <p:spPr>
          <a:xfrm rot="10800000">
            <a:off x="6342743" y="3846287"/>
            <a:ext cx="2481944" cy="150948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0800000">
            <a:off x="6908803" y="5589480"/>
            <a:ext cx="1915885" cy="8844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5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be a sequence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box>
                                        <m:boxPr>
                                          <m:ctrlPr>
                                            <a:rPr lang="mr-I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mr-I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+5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∀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ℕ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We proceed via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strong induction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fact, to make some of the math easier, we will assume the hypothesis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prove the step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549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8644" y="1825625"/>
                <a:ext cx="1135077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I.B: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⋅0⇔0≤0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No constraints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yet!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⇔2≤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. Done. </a:t>
                </a:r>
                <a:r>
                  <a:rPr lang="en-US" dirty="0">
                    <a:solidFill>
                      <a:schemeClr val="accent6"/>
                    </a:solidFill>
                  </a:rPr>
                  <a:t>We have our first lower bound for </a:t>
                </a:r>
                <a:r>
                  <a:rPr lang="en-US" i="1" dirty="0">
                    <a:solidFill>
                      <a:schemeClr val="accent6"/>
                    </a:solidFill>
                  </a:rPr>
                  <a:t>C.</a:t>
                </a:r>
              </a:p>
              <a:p>
                <a:r>
                  <a:rPr lang="en-US" dirty="0"/>
                  <a:t>I.H: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Then,</a:t>
                </a:r>
                <a:r>
                  <a:rPr lang="en-US" dirty="0">
                    <a:solidFill>
                      <a:schemeClr val="accent1"/>
                    </a:solidFill>
                  </a:rPr>
                  <a:t>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∈{0,1, 2, …,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i="0" dirty="0">
                    <a:latin typeface="+mj-lt"/>
                  </a:rPr>
                  <a:t> </a:t>
                </a:r>
                <a:r>
                  <a:rPr lang="en-US" b="0" i="0" dirty="0"/>
                  <a:t>means</a:t>
                </a:r>
                <a:r>
                  <a:rPr lang="en-US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I.S: We </a:t>
                </a:r>
                <a:r>
                  <a:rPr lang="en-US" dirty="0">
                    <a:solidFill>
                      <a:schemeClr val="accent2"/>
                    </a:solidFill>
                  </a:rPr>
                  <a:t>attempt to 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∧…∧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−1))⇒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en-US" b="0" i="0" dirty="0">
                  <a:latin typeface="Cambria Math" charset="0"/>
                </a:endParaRPr>
              </a:p>
              <a:p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)⇒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644" y="1825625"/>
                <a:ext cx="11350776" cy="4351338"/>
              </a:xfrm>
              <a:blipFill>
                <a:blip r:embed="rId2"/>
                <a:stretch>
                  <a:fillRect l="-96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9754" y="5671542"/>
                <a:ext cx="6850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754" y="5671542"/>
                <a:ext cx="685059" cy="338554"/>
              </a:xfrm>
              <a:prstGeom prst="rect">
                <a:avLst/>
              </a:prstGeom>
              <a:blipFill>
                <a:blip r:embed="rId3"/>
                <a:stretch>
                  <a:fillRect l="-8929" r="-8929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44136" y="4719932"/>
                <a:ext cx="97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136" y="4719932"/>
                <a:ext cx="976293" cy="276999"/>
              </a:xfrm>
              <a:prstGeom prst="rect">
                <a:avLst/>
              </a:prstGeom>
              <a:blipFill>
                <a:blip r:embed="rId4"/>
                <a:stretch>
                  <a:fillRect l="-5625" r="-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CD0400F-BE2A-418E-A942-22B8A8BB1314}"/>
              </a:ext>
            </a:extLst>
          </p:cNvPr>
          <p:cNvSpPr/>
          <p:nvPr/>
        </p:nvSpPr>
        <p:spPr>
          <a:xfrm>
            <a:off x="2355742" y="3130658"/>
            <a:ext cx="418455" cy="42620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CC0F6-BC9C-4D80-8377-657BDC50C2D3}"/>
              </a:ext>
            </a:extLst>
          </p:cNvPr>
          <p:cNvSpPr txBox="1"/>
          <p:nvPr/>
        </p:nvSpPr>
        <p:spPr>
          <a:xfrm>
            <a:off x="2642461" y="2855646"/>
            <a:ext cx="5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!!!!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ECE1-F1D6-4B66-BFCA-C3928AC11296}"/>
              </a:ext>
            </a:extLst>
          </p:cNvPr>
          <p:cNvSpPr/>
          <p:nvPr/>
        </p:nvSpPr>
        <p:spPr>
          <a:xfrm>
            <a:off x="7233832" y="3086478"/>
            <a:ext cx="1042263" cy="563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9FD235-99EC-4C5C-B0A1-1CE54B2871DF}"/>
              </a:ext>
            </a:extLst>
          </p:cNvPr>
          <p:cNvSpPr/>
          <p:nvPr/>
        </p:nvSpPr>
        <p:spPr>
          <a:xfrm>
            <a:off x="8680341" y="3990962"/>
            <a:ext cx="1042263" cy="563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1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I.S: We </a:t>
                </a:r>
                <a:r>
                  <a:rPr lang="en-US" dirty="0">
                    <a:solidFill>
                      <a:schemeClr val="accent2"/>
                    </a:solidFill>
                  </a:rPr>
                  <a:t>attempt to 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∧…∧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−1))⇒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endParaRPr lang="en-US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)⇒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From the I.H, and taking into consideration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we have (next slide):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2312" y="3458046"/>
                <a:ext cx="6850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312" y="3458046"/>
                <a:ext cx="685059" cy="338554"/>
              </a:xfrm>
              <a:prstGeom prst="rect">
                <a:avLst/>
              </a:prstGeom>
              <a:blipFill>
                <a:blip r:embed="rId3"/>
                <a:stretch>
                  <a:fillRect l="-8929" r="-8929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1300" y="2518725"/>
                <a:ext cx="8660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00" y="2518725"/>
                <a:ext cx="866071" cy="246221"/>
              </a:xfrm>
              <a:prstGeom prst="rect">
                <a:avLst/>
              </a:prstGeom>
              <a:blipFill>
                <a:blip r:embed="rId4"/>
                <a:stretch>
                  <a:fillRect l="-5634" r="-4225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112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I.H, and taking into consideration that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,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we have: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⋅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⋅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⌊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⌋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sub>
                    </m:sSub>
                    <m:r>
                      <a:rPr lang="en-US" i="1">
                        <a:latin typeface="Cambria Math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∗(3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+20)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" r="-121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16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have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mr-I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∗(3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𝐶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+20)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rgbClr val="B75CC0"/>
                    </a:solidFill>
                  </a:rPr>
                  <a:t>want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B75CC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B75C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B75CC0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Hence</a:t>
                </a:r>
                <a:r>
                  <a:rPr lang="en-US" dirty="0"/>
                  <a:t>, we want a C such that: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∗(3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𝐶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+20)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rgbClr val="B75CC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B75C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20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+20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⇔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+20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⇔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+20≤4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⇔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≥20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F07141-FBD8-F74F-AC3F-B02B7801F022}"/>
                  </a:ext>
                </a:extLst>
              </p:cNvPr>
              <p:cNvSpPr txBox="1"/>
              <p:nvPr/>
            </p:nvSpPr>
            <p:spPr>
              <a:xfrm>
                <a:off x="7424058" y="1989907"/>
                <a:ext cx="42697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F07141-FBD8-F74F-AC3F-B02B7801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8" y="1989907"/>
                <a:ext cx="426975" cy="184666"/>
              </a:xfrm>
              <a:prstGeom prst="rect">
                <a:avLst/>
              </a:prstGeom>
              <a:blipFill>
                <a:blip r:embed="rId3"/>
                <a:stretch>
                  <a:fillRect l="-5882" r="-58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8E69E0-330C-6C48-953E-48FAB617A2DB}"/>
              </a:ext>
            </a:extLst>
          </p:cNvPr>
          <p:cNvCxnSpPr/>
          <p:nvPr/>
        </p:nvCxnSpPr>
        <p:spPr>
          <a:xfrm flipV="1">
            <a:off x="4319454" y="1863633"/>
            <a:ext cx="313508" cy="33963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D0D60-415A-544F-8A8F-AD2943525ED9}"/>
              </a:ext>
            </a:extLst>
          </p:cNvPr>
          <p:cNvCxnSpPr/>
          <p:nvPr/>
        </p:nvCxnSpPr>
        <p:spPr>
          <a:xfrm flipV="1">
            <a:off x="7052640" y="2082240"/>
            <a:ext cx="313508" cy="33963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52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I.B: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≥2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From the I.S: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≥20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we want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we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=20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8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Co-</a:t>
                </a:r>
                <a:r>
                  <a:rPr lang="en-US" dirty="0" err="1"/>
                  <a:t>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IH: Assume that the proposition holds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/>
                  <a:t>. Then: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𝐵𝑛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I.S: We want to prove that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𝐵𝑛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+1)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13450" b="-4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6E584E53-05C6-DD46-A8C2-690B3E0BD762}"/>
              </a:ext>
            </a:extLst>
          </p:cNvPr>
          <p:cNvSpPr/>
          <p:nvPr/>
        </p:nvSpPr>
        <p:spPr>
          <a:xfrm rot="5400000">
            <a:off x="7589520" y="3947569"/>
            <a:ext cx="444137" cy="4458788"/>
          </a:xfrm>
          <a:prstGeom prst="rightBrac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00ABD-4CA8-2D48-A048-1C7CDE014886}"/>
                  </a:ext>
                </a:extLst>
              </p:cNvPr>
              <p:cNvSpPr txBox="1"/>
              <p:nvPr/>
            </p:nvSpPr>
            <p:spPr>
              <a:xfrm>
                <a:off x="5716621" y="6311900"/>
                <a:ext cx="401103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00ABD-4CA8-2D48-A048-1C7CDE014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21" y="6311900"/>
                <a:ext cx="4011038" cy="492443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886977C-0665-9444-95F7-E02AD2EAA8D1}"/>
              </a:ext>
            </a:extLst>
          </p:cNvPr>
          <p:cNvSpPr/>
          <p:nvPr/>
        </p:nvSpPr>
        <p:spPr>
          <a:xfrm rot="5400000">
            <a:off x="3287723" y="4682185"/>
            <a:ext cx="444137" cy="3082463"/>
          </a:xfrm>
          <a:prstGeom prst="rightBrace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84924-B4CC-5441-8F80-46BCD3E7BFA8}"/>
                  </a:ext>
                </a:extLst>
              </p:cNvPr>
              <p:cNvSpPr txBox="1"/>
              <p:nvPr/>
            </p:nvSpPr>
            <p:spPr>
              <a:xfrm>
                <a:off x="2029294" y="6365896"/>
                <a:ext cx="2960993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84924-B4CC-5441-8F80-46BCD3E7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94" y="6365896"/>
                <a:ext cx="2960993" cy="492443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6956844-5F3F-1541-9596-C5D1B49EB990}"/>
              </a:ext>
            </a:extLst>
          </p:cNvPr>
          <p:cNvSpPr/>
          <p:nvPr/>
        </p:nvSpPr>
        <p:spPr>
          <a:xfrm>
            <a:off x="4299626" y="2568102"/>
            <a:ext cx="3365770" cy="143969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B2DF1-82B0-5C49-85F9-959614747864}"/>
              </a:ext>
            </a:extLst>
          </p:cNvPr>
          <p:cNvCxnSpPr/>
          <p:nvPr/>
        </p:nvCxnSpPr>
        <p:spPr>
          <a:xfrm flipV="1">
            <a:off x="7723762" y="3103123"/>
            <a:ext cx="885217" cy="16537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9460-A3D7-C44C-A88E-3053F652FA7A}"/>
                  </a:ext>
                </a:extLst>
              </p:cNvPr>
              <p:cNvSpPr txBox="1"/>
              <p:nvPr/>
            </p:nvSpPr>
            <p:spPr>
              <a:xfrm>
                <a:off x="7580545" y="2624296"/>
                <a:ext cx="2960993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9460-A3D7-C44C-A88E-3053F652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45" y="2624296"/>
                <a:ext cx="2960993" cy="492443"/>
              </a:xfrm>
              <a:prstGeom prst="rect">
                <a:avLst/>
              </a:prstGeom>
              <a:blipFill>
                <a:blip r:embed="rId7"/>
                <a:stretch>
                  <a:fillRect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3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Co-</a:t>
                </a:r>
                <a:r>
                  <a:rPr lang="en-US" dirty="0" err="1"/>
                  <a:t>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We have to equate this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+1)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dirty="0"/>
                  <a:t>, since this is what we’re trying to prove: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𝐴𝑛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096000" y="2025569"/>
            <a:ext cx="55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I.H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178544" y="5236075"/>
            <a:ext cx="729206" cy="416688"/>
          </a:xfrm>
          <a:prstGeom prst="line">
            <a:avLst/>
          </a:prstGeom>
          <a:ln w="22225">
            <a:solidFill>
              <a:srgbClr val="B75C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56905" y="5252151"/>
            <a:ext cx="729206" cy="416688"/>
          </a:xfrm>
          <a:prstGeom prst="line">
            <a:avLst/>
          </a:prstGeom>
          <a:ln w="22225">
            <a:solidFill>
              <a:srgbClr val="B75C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20564" y="5236075"/>
            <a:ext cx="729206" cy="416688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370152" y="5236075"/>
            <a:ext cx="729206" cy="416688"/>
          </a:xfrm>
          <a:prstGeom prst="line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8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Co-</a:t>
                </a:r>
                <a:r>
                  <a:rPr lang="en-US" dirty="0" err="1"/>
                  <a:t>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𝐴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𝐴𝑛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This is an equality between polynomials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/>
                  <a:t>, so equating the co-</a:t>
                </a:r>
                <a:r>
                  <a:rPr lang="en-US" b="0" dirty="0" err="1"/>
                  <a:t>efficients</a:t>
                </a:r>
                <a:r>
                  <a:rPr lang="en-US" b="0" dirty="0"/>
                  <a:t> yields: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1=2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95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3971</Words>
  <Application>Microsoft Office PowerPoint</Application>
  <PresentationFormat>Widescreen</PresentationFormat>
  <Paragraphs>588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Calibri</vt:lpstr>
      <vt:lpstr>Arial</vt:lpstr>
      <vt:lpstr>Calibri Light</vt:lpstr>
      <vt:lpstr>Cambria Math</vt:lpstr>
      <vt:lpstr>Office Theme</vt:lpstr>
      <vt:lpstr>Constructive Induction</vt:lpstr>
      <vt:lpstr>Introductory example</vt:lpstr>
      <vt:lpstr>Introductory example</vt:lpstr>
      <vt:lpstr>General logic</vt:lpstr>
      <vt:lpstr>Constant C</vt:lpstr>
      <vt:lpstr>Co-efficients A, B</vt:lpstr>
      <vt:lpstr>Co-efficients A, B</vt:lpstr>
      <vt:lpstr>Co-efficients A, B</vt:lpstr>
      <vt:lpstr>Co-efficients A, B</vt:lpstr>
      <vt:lpstr>Co-efficients A, B</vt:lpstr>
      <vt:lpstr>All our constraints</vt:lpstr>
      <vt:lpstr>What if our guess is wrong (over)?</vt:lpstr>
      <vt:lpstr>What if our guess is wrong (under)?</vt:lpstr>
      <vt:lpstr>Another example (with bounds!)</vt:lpstr>
      <vt:lpstr>Another example (with bounds!)</vt:lpstr>
      <vt:lpstr>Another example (with bounds!)</vt:lpstr>
      <vt:lpstr>Key step</vt:lpstr>
      <vt:lpstr>Constraints on C</vt:lpstr>
      <vt:lpstr>Inductive Hypothesis</vt:lpstr>
      <vt:lpstr>Inductive Step</vt:lpstr>
      <vt:lpstr>Inductive Step</vt:lpstr>
      <vt:lpstr>Inductive Step</vt:lpstr>
      <vt:lpstr>All constraints</vt:lpstr>
      <vt:lpstr>All constraints</vt:lpstr>
      <vt:lpstr>All constraints</vt:lpstr>
      <vt:lpstr>All constraints</vt:lpstr>
      <vt:lpstr>All constraints</vt:lpstr>
      <vt:lpstr>Work on this</vt:lpstr>
      <vt:lpstr>Work on this</vt:lpstr>
      <vt:lpstr>Coin problem</vt:lpstr>
      <vt:lpstr>Coin problem</vt:lpstr>
      <vt:lpstr>Coin problem</vt:lpstr>
      <vt:lpstr>Coin problem (I.S)</vt:lpstr>
      <vt:lpstr>Coin problem (I.S)</vt:lpstr>
      <vt:lpstr>Coin problem (I.S)</vt:lpstr>
      <vt:lpstr>RECAP</vt:lpstr>
      <vt:lpstr>RECAP</vt:lpstr>
      <vt:lpstr>Coin problem (I.S)</vt:lpstr>
      <vt:lpstr>Coin problem (I.S)</vt:lpstr>
      <vt:lpstr>Coin problem (I.S)</vt:lpstr>
      <vt:lpstr>Coin problem (I.S)</vt:lpstr>
      <vt:lpstr>RECAP</vt:lpstr>
      <vt:lpstr>RECAP</vt:lpstr>
      <vt:lpstr>RECAP</vt:lpstr>
      <vt:lpstr>What is A?</vt:lpstr>
      <vt:lpstr>Question</vt:lpstr>
      <vt:lpstr>Question</vt:lpstr>
      <vt:lpstr>General Scenarios</vt:lpstr>
      <vt:lpstr>General Scenarios</vt:lpstr>
      <vt:lpstr>General Scenarios</vt:lpstr>
      <vt:lpstr>General Scenarios</vt:lpstr>
      <vt:lpstr>Case #2</vt:lpstr>
      <vt:lpstr>Case #2 in detail</vt:lpstr>
      <vt:lpstr>Case #2 in detail</vt:lpstr>
      <vt:lpstr>Case #2 in detail</vt:lpstr>
      <vt:lpstr>Case #2 in detail</vt:lpstr>
      <vt:lpstr>Case #2 in detail</vt:lpstr>
      <vt:lpstr>And here’s another</vt:lpstr>
      <vt:lpstr>And here’s another</vt:lpstr>
      <vt:lpstr>And here’s another</vt:lpstr>
      <vt:lpstr>And here’s another</vt:lpstr>
      <vt:lpstr>Finding C</vt:lpstr>
      <vt:lpstr>Finding C</vt:lpstr>
      <vt:lpstr>Finding C</vt:lpstr>
      <vt:lpstr>Finding C</vt:lpstr>
      <vt:lpstr>Finding C</vt:lpstr>
      <vt:lpstr>Constraints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Constructive Induction</dc:title>
  <dc:creator>Jason Filippou</dc:creator>
  <cp:lastModifiedBy>Jason Filippou</cp:lastModifiedBy>
  <cp:revision>79</cp:revision>
  <cp:lastPrinted>2018-10-23T16:03:00Z</cp:lastPrinted>
  <dcterms:created xsi:type="dcterms:W3CDTF">2017-02-27T21:08:38Z</dcterms:created>
  <dcterms:modified xsi:type="dcterms:W3CDTF">2019-11-10T17:21:22Z</dcterms:modified>
</cp:coreProperties>
</file>